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5" r:id="rId4"/>
    <p:sldId id="261" r:id="rId5"/>
    <p:sldId id="302" r:id="rId6"/>
    <p:sldId id="266" r:id="rId7"/>
    <p:sldId id="301" r:id="rId8"/>
    <p:sldId id="283" r:id="rId9"/>
    <p:sldId id="285" r:id="rId10"/>
    <p:sldId id="286" r:id="rId11"/>
    <p:sldId id="287" r:id="rId12"/>
    <p:sldId id="288" r:id="rId13"/>
    <p:sldId id="268" r:id="rId14"/>
    <p:sldId id="270" r:id="rId15"/>
    <p:sldId id="272" r:id="rId16"/>
    <p:sldId id="277" r:id="rId17"/>
    <p:sldId id="276" r:id="rId18"/>
    <p:sldId id="303" r:id="rId19"/>
    <p:sldId id="299" r:id="rId20"/>
    <p:sldId id="300" r:id="rId21"/>
    <p:sldId id="282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000000"/>
    <a:srgbClr val="3399FF"/>
    <a:srgbClr val="00CCFF"/>
    <a:srgbClr val="66CCFF"/>
    <a:srgbClr val="FFFF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608" autoAdjust="0"/>
  </p:normalViewPr>
  <p:slideViewPr>
    <p:cSldViewPr>
      <p:cViewPr>
        <p:scale>
          <a:sx n="100" d="100"/>
          <a:sy n="100" d="100"/>
        </p:scale>
        <p:origin x="-516" y="5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27.09.2020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27.09.2020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27.09.2020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7CFE6-71E4-425C-A08E-81D063C22F97}" type="datetimeFigureOut">
              <a:rPr lang="ru-RU" smtClean="0"/>
              <a:pPr/>
              <a:t>27.09.2020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png"/><Relationship Id="rId9" Type="http://schemas.openxmlformats.org/officeDocument/2006/relationships/image" Target="../media/image42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47.png"/><Relationship Id="rId7" Type="http://schemas.openxmlformats.org/officeDocument/2006/relationships/image" Target="../media/image5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7" Type="http://schemas.openxmlformats.org/officeDocument/2006/relationships/image" Target="../media/image5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красны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6688" y="0"/>
            <a:ext cx="9177373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2060848"/>
            <a:ext cx="7600358" cy="1872208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</a:rPr>
              <a:t/>
            </a:r>
            <a:b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</a:rPr>
            </a:br>
            <a: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</a:rPr>
              <a:t/>
            </a:r>
            <a:b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</a:rPr>
            </a:br>
            <a: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</a:rPr>
              <a:t>УДИВИТЕЛЬНЫЙ МИР</a:t>
            </a:r>
            <a:b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</a:rPr>
            </a:br>
            <a:r>
              <a:rPr lang="ru-RU" sz="28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</a:rPr>
              <a:t/>
            </a:r>
            <a:br>
              <a:rPr lang="ru-RU" sz="28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</a:rPr>
            </a:br>
            <a:r>
              <a:rPr lang="ru-RU" sz="28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</a:rPr>
              <a:t>педагог дополнительного образования</a:t>
            </a:r>
            <a:br>
              <a:rPr lang="ru-RU" sz="28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</a:rPr>
            </a:br>
            <a:r>
              <a:rPr lang="ru-RU" sz="28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</a:rPr>
              <a:t> отдела Реабилитации </a:t>
            </a:r>
            <a:br>
              <a:rPr lang="ru-RU" sz="28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</a:rPr>
            </a:br>
            <a:r>
              <a:rPr lang="ru-RU" sz="28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</a:rPr>
              <a:t>ЦДТ </a:t>
            </a:r>
            <a:r>
              <a:rPr lang="ru-RU" sz="2800" b="1" dirty="0" err="1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</a:rPr>
              <a:t>Вахитовского</a:t>
            </a:r>
            <a:r>
              <a:rPr lang="ru-RU" sz="28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</a:rPr>
              <a:t> района </a:t>
            </a:r>
            <a:r>
              <a:rPr lang="ru-RU" sz="2800" b="1" dirty="0" err="1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</a:rPr>
              <a:t>г.Казани</a:t>
            </a:r>
            <a:r>
              <a:rPr lang="ru-RU" sz="28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</a:rPr>
              <a:t> </a:t>
            </a:r>
            <a:br>
              <a:rPr lang="ru-RU" sz="28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</a:rPr>
            </a:br>
            <a:r>
              <a:rPr lang="ru-RU" sz="2800" b="1" dirty="0" err="1" smtClean="0">
                <a:ln w="3175"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Шангараева</a:t>
            </a:r>
            <a:r>
              <a:rPr lang="ru-RU" sz="2800" b="1" dirty="0" smtClean="0">
                <a:ln w="3175"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 Чулпан </a:t>
            </a:r>
            <a:r>
              <a:rPr lang="ru-RU" sz="2800" b="1" dirty="0" err="1" smtClean="0">
                <a:ln w="3175"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Альнуровна</a:t>
            </a:r>
            <a:endParaRPr lang="ru-RU" sz="4800" b="1" dirty="0">
              <a:ln w="3175"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8435280" cy="58655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Тюшина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Карина.</a:t>
            </a:r>
          </a:p>
          <a:p>
            <a:pPr marL="0" indent="0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 descr="C:\Users\дом\Desktop\Работа\Новая папка (2)\ПОДЕЛКИ ДЕТЕЙ 2018-19 годы\_zmiQw-l9KQ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892" y="764704"/>
            <a:ext cx="3964940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656692"/>
            <a:ext cx="3600400" cy="270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892" y="3861048"/>
            <a:ext cx="3996039" cy="2247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4192" y="3795470"/>
            <a:ext cx="2169173" cy="2892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 descr="C:\Users\дом\Desktop\Работа\2019-2020гг\Дети на занятиях\20191010_15274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370710" y="4156999"/>
            <a:ext cx="2892231" cy="2169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7490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8435280" cy="58655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4. Шмакова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Леонелла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824709"/>
            <a:ext cx="2124237" cy="2832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 descr="C:\Users\дом\Desktop\Работа\2019-2020гг\Дети на занятиях\занятия\Шмакова Л. (4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0447" y="1184750"/>
            <a:ext cx="288032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593" y="3899126"/>
            <a:ext cx="3296304" cy="2472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 descr="C:\Users\дом\Desktop\fSyFE1DH3-o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923928"/>
            <a:ext cx="3384376" cy="2537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824709"/>
            <a:ext cx="3488385" cy="2832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4709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8784976" cy="58655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Мухаметгалеева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Айгуль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дом\Desktop\20190514_17175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80728"/>
            <a:ext cx="288032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дом\Desktop\20191025_14220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6492" y="3702251"/>
            <a:ext cx="3398102" cy="2548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дом\Desktop\20191025_1534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987440"/>
            <a:ext cx="2736304" cy="2052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дом\Desktop\20191002_11453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131060" y="3645803"/>
            <a:ext cx="3462615" cy="2596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дом\Desktop\4b-QGuukgNQ[1]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0191" y="2060848"/>
            <a:ext cx="2340574" cy="4160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5317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Текст 1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Содержимое 13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ини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62572"/>
            <a:ext cx="9144000" cy="6950396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251520" y="0"/>
            <a:ext cx="889248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.</a:t>
            </a:r>
          </a:p>
          <a:p>
            <a:pPr algn="ctr"/>
            <a:endParaRPr lang="ru-RU" b="1" dirty="0" smtClean="0"/>
          </a:p>
          <a:p>
            <a:pPr algn="ctr"/>
            <a:endParaRPr lang="ru-RU" b="1" dirty="0" smtClean="0"/>
          </a:p>
          <a:p>
            <a:pPr algn="ctr"/>
            <a:endParaRPr lang="ru-RU" b="1" dirty="0" smtClean="0"/>
          </a:p>
          <a:p>
            <a:pPr algn="ctr"/>
            <a:endParaRPr lang="ru-RU" b="1" dirty="0" smtClean="0"/>
          </a:p>
          <a:p>
            <a:pPr algn="ctr"/>
            <a:endParaRPr lang="ru-RU" b="1" dirty="0" smtClean="0"/>
          </a:p>
          <a:p>
            <a:pPr algn="ctr"/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074" name="Picture 2" descr="C:\Users\дом\Desktop\20191021_15185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60" y="1228358"/>
            <a:ext cx="2617529" cy="2045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дом\Desktop\фотографии и видео\рукоделие\20191013_21245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84518" y="3765038"/>
            <a:ext cx="2688299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дом\Desktop\20191117_19535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217292" y="3747917"/>
            <a:ext cx="2707866" cy="2030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дом\Desktop\Шмакова Леонелла 30.12 (4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8764" y="1228358"/>
            <a:ext cx="2877372" cy="2158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дом\Desktop\20191211_12561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228358"/>
            <a:ext cx="2727493" cy="2045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051720" y="476672"/>
            <a:ext cx="39546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НАШИ ПОДЕЛКИ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дом\Desktop\aw3PKLYx2PA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0432" y="3429000"/>
            <a:ext cx="3777333" cy="268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Admin\Рабочий стол\для презентации\оранжев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4813" y="30482"/>
            <a:ext cx="9177372" cy="68580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79512" y="692697"/>
            <a:ext cx="87849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smtClean="0">
                <a:solidFill>
                  <a:schemeClr val="bg1"/>
                </a:solidFill>
              </a:rPr>
              <a:t>         </a:t>
            </a:r>
          </a:p>
        </p:txBody>
      </p:sp>
      <p:pic>
        <p:nvPicPr>
          <p:cNvPr id="1026" name="Picture 2" descr="C:\Users\дом\Desktop\Работа\2019-2020гг\дети и поделки\20191220_15342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250" y="485751"/>
            <a:ext cx="2484171" cy="1863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дом\Desktop\Работа\2019-2020гг\дети и поделки\март 2020 год\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60" y="458343"/>
            <a:ext cx="2249328" cy="2682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дом\Desktop\Работа\2019-2020гг\дети и поделки\март 2020 год\20200327_15364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875401" y="774013"/>
            <a:ext cx="2817130" cy="2235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дом\Desktop\Работа\2019-2020гг\дети и поделки\Новая папка\20200131_15225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951057"/>
            <a:ext cx="2736305" cy="2052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дом\Desktop\Работа\2019-2020гг\дети и поделки\Новая папка\20200207_16110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52839">
            <a:off x="6270165" y="3398035"/>
            <a:ext cx="2611004" cy="1955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57979">
            <a:off x="215222" y="2295373"/>
            <a:ext cx="3039388" cy="2009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C:\Users\дом\Desktop\Работа\2019-2020гг\дети и поделки\март 2020 год\20200325_111959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22772" y="4437609"/>
            <a:ext cx="2232233" cy="1674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3" descr="голубо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295" y="63277"/>
            <a:ext cx="9144000" cy="6858000"/>
          </a:xfrm>
          <a:prstGeom prst="rect">
            <a:avLst/>
          </a:prstGeom>
        </p:spPr>
      </p:pic>
      <p:sp>
        <p:nvSpPr>
          <p:cNvPr id="8" name="AutoShape 2" descr="https://apf.mail.ru/cgi-bin/readmsg?id=15792007800987166926;0;3&amp;exif=1&amp;full=1&amp;x-email=chulpan_lahdish%40mail.ru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https://apf.mail.ru/cgi-bin/readmsg?id=15792007800987166926;0;3&amp;exif=1&amp;full=1&amp;x-email=chulpan_lahdish%40mail.ru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6" descr="https://apf.mail.ru/cgi-bin/readmsg?id=15792007800987166926;0;3&amp;exif=1&amp;full=1&amp;x-email=chulpan_lahdish%40mail.ru"/>
          <p:cNvSpPr>
            <a:spLocks noChangeAspect="1" noChangeArrowheads="1"/>
          </p:cNvSpPr>
          <p:nvPr/>
        </p:nvSpPr>
        <p:spPr bwMode="auto">
          <a:xfrm>
            <a:off x="368300" y="1682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1" descr="https://apf.mail.ru/cgi-bin/readmsg?id=15791998420726914782;0;4&amp;exif=1&amp;full=1&amp;x-email=chulpan_lahdish%40mail.ru"/>
          <p:cNvSpPr>
            <a:spLocks noChangeAspect="1" noChangeArrowheads="1"/>
          </p:cNvSpPr>
          <p:nvPr/>
        </p:nvSpPr>
        <p:spPr bwMode="auto">
          <a:xfrm>
            <a:off x="520700" y="3206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13" descr="https://apf.mail.ru/cgi-bin/readmsg?id=15791998420726914782;0;4&amp;exif=1&amp;full=1&amp;x-email=chulpan_lahdish%40mail.ru"/>
          <p:cNvSpPr>
            <a:spLocks noChangeAspect="1" noChangeArrowheads="1"/>
          </p:cNvSpPr>
          <p:nvPr/>
        </p:nvSpPr>
        <p:spPr bwMode="auto">
          <a:xfrm>
            <a:off x="673100" y="4730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1196752"/>
            <a:ext cx="8640960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Результаты работы позволяют сделать вывод, что занятия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объединении под моим руководством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«Удивительный мир» способствуют развитию творческой активности учащихся, образного мышления, художественных навыков работы с различными материалами и техниками, коммуникативных качеств, повышению качества обучения.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Учащиеся объединения ежегодно активно участвуют в различных конкурсах и занимают призовые места. </a:t>
            </a:r>
          </a:p>
          <a:p>
            <a:pPr indent="457200" algn="just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Конкурсы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Районный конкурс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декоративно-прикладного творчества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«Новый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год в сказку добрую зовёт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»; Городской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экологический фестиваль детских и юношеских творческих коллективов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«Зелёная планета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»;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еспубликанский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конкурс изобразительного 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декоративно -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прикладного творчества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«Чудеса из ларца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»;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Городской фестиваль детского творчества детей с ограниченными возможностями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«Весенняя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капель».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3" descr="голубо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67544" y="188640"/>
            <a:ext cx="8352928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</a:rPr>
              <a:t>Мероприятия</a:t>
            </a:r>
          </a:p>
          <a:p>
            <a:pPr indent="457200"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Кроме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повседневных занятий, в объединениях проводятся открытые уроки и мероприятия. </a:t>
            </a:r>
          </a:p>
          <a:p>
            <a:pPr indent="457200"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Сложилось уже традицией проводить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"Праздник для мам", "Осенний бал", "Волшебная страна" и Новогодняя елка для детей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которые прошли в первом полугодии учебного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года. Сценарии к которым составляют педагоги и сами же становятся ведущими этих мероприятий.</a:t>
            </a:r>
          </a:p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Дети и их родители с удовольствием приходят на эти праздники. Такие мероприятия помогают раскрываться детям, выполняя интересные и увлекательные задания, расширить кругозор, узнать что то новое.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3" descr="сини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7" name="Picture 3" descr="C:\Users\дом\Desktop\20191208_10073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1" y="162959"/>
            <a:ext cx="3773802" cy="2830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дом\Desktop\IMG_20190418_134730[1]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2" y="3556356"/>
            <a:ext cx="3478596" cy="2608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дом\Desktop\GlUS4QX7BRc[1]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2" y="162958"/>
            <a:ext cx="5102430" cy="3401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дом\Desktop\IMG_104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5740" y="3115957"/>
            <a:ext cx="5330143" cy="3049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3" descr="сини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51520" y="1484784"/>
            <a:ext cx="856895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Я как педагог так же участвую в различных конкурсах и провожу мастер – классы, составляю сценарии к праздничным мероприятиям, а так же сама их провожу.</a:t>
            </a:r>
          </a:p>
          <a:p>
            <a:pPr indent="457200"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За время работы в ЦДТ так же пополнился банк методической продукции: сценарии, методические рекомендации, памятки, буклеты, консультации родителям.</a:t>
            </a:r>
          </a:p>
          <a:p>
            <a:pPr indent="457200"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Вся наработанная методическая продукция хранится на электронных и бумажных носителях в отделе.</a:t>
            </a:r>
          </a:p>
        </p:txBody>
      </p:sp>
    </p:spTree>
    <p:extLst>
      <p:ext uri="{BB962C8B-B14F-4D97-AF65-F5344CB8AC3E}">
        <p14:creationId xmlns:p14="http://schemas.microsoft.com/office/powerpoint/2010/main" val="536042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3" descr="сини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64" y="908719"/>
            <a:ext cx="3869772" cy="2232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Рисунок 1" descr="C:\Users\Admin\Desktop\027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2038" y="858925"/>
            <a:ext cx="4419869" cy="2786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Рисунок 3" descr="C:\Users\Admin\Desktop\134936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9439">
            <a:off x="5837379" y="3238916"/>
            <a:ext cx="3027211" cy="2098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Рисунок 1" descr="C:\Users\Admin\Desktop\w5QLoweRmQc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2049" y="2571359"/>
            <a:ext cx="3403786" cy="1916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Рисунок 2" descr="C:\Users\Admin\Desktop\32KFBQ9TEl4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05064"/>
            <a:ext cx="3264074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Рисунок 2" descr="C:\Users\Admin\Desktop\SDC18017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4455188"/>
            <a:ext cx="2644774" cy="2033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5011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иреневы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0"/>
            <a:ext cx="9143999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467544" y="1124744"/>
            <a:ext cx="856895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Каждый ребенок уникален, индивидуален и особенный. Он постоянно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изучает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исследуют мир, перерабатывая поступающую к нему информацию и получает, таким образом, новые знания о мире.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«Особенный»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ребенок — это целый мир со своими радостями и огорчениями, со своим особенным восприятием окружающей действительности, которая не всегда добра к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нему.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Кому как ни педагогу не знать,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кто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такие «особенные» дети, со своими желаниями, стремлениями, внутренним миром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которые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желают достичь того же, что и их сверстники.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Каждый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ребенок – особенный, уникальный, индивидуальный, и именно так к нему следует и относиться. Каким тогда должен быть педагог для таких детей? Особый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indent="457200"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Педагог должен зажечь огоньки Веры и Любви в сердцах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детей.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Но чтобы зажечь, необходимо «гореть» самому. Увлекать, увлекаясь. Зажигать, и в тоже время, самому светло сверкать. Поэтому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позиция педагога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 отношению к «особенному» ребёнку такова: он – мой союзник, соратник, соавтор, имеющий право на несогласие, сомнение и ошибку. И цель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нашей работы 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том, чтобы создать условия для поиска, обретения и принятия ребёнком своего «я». 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3" descr="сини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053" name="Picture 5" descr="C:\Users\дом\Desktop\20190902_1224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56106">
            <a:off x="428890" y="2714653"/>
            <a:ext cx="2656249" cy="3541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дом\Desktop\Работа\Новый учебный год 2018-2019!\IMG_646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41277"/>
            <a:ext cx="4108591" cy="2777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дом\Desktop\Работа\Новый учебный год 2018-2019!\IMG_646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204957"/>
            <a:ext cx="3888432" cy="2665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дом\Desktop\20191113_13004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14394">
            <a:off x="5353903" y="3443933"/>
            <a:ext cx="3442268" cy="258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дом\Desktop\20191111_111449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292080" y="241278"/>
            <a:ext cx="3744416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0645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3" descr="голубо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4818" name="Picture 2" descr="http://uniq-melody.ru/uploads/images/o/l/e/oleg_likov_dlja_vipusknogo_vechera_v_detskom_sadu_proshaj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1340768"/>
            <a:ext cx="4718695" cy="4536889"/>
          </a:xfrm>
          <a:prstGeom prst="rect">
            <a:avLst/>
          </a:prstGeom>
          <a:noFill/>
        </p:spPr>
      </p:pic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0" y="-64082"/>
            <a:ext cx="867645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Спасибо за внимание!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Кружок декоративно-прикладного творчества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голубой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0" y="1"/>
            <a:ext cx="9143999" cy="1196752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chemeClr val="bg1"/>
                </a:solidFill>
              </a:rPr>
              <a:t>Занятия с детьми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>
          <a:xfrm>
            <a:off x="611561" y="1340768"/>
            <a:ext cx="8075240" cy="4785395"/>
          </a:xfrm>
        </p:spPr>
        <p:txBody>
          <a:bodyPr>
            <a:normAutofit/>
          </a:bodyPr>
          <a:lstStyle/>
          <a:p>
            <a:pPr marL="0" indent="342900" algn="just">
              <a:spcBef>
                <a:spcPts val="0"/>
              </a:spcBef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Цель занятий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создание комфортной среды общения, развитие способностей, творческого потенциала каждого ребенка и его самореализации. Она предусматривает развитие у детей  с ОВЗ изобразительных, художественно-конструкторских способностей,  творческой индивидуальности.</a:t>
            </a:r>
          </a:p>
          <a:p>
            <a:pPr marL="0" indent="342900" algn="just">
              <a:spcBef>
                <a:spcPts val="0"/>
              </a:spcBef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Основной  задачей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является воспитание у детей эмоционально-положительного отношения к собственным работам, формирование навыков работы с различными материалами.</a:t>
            </a:r>
          </a:p>
          <a:p>
            <a:pPr marL="0" indent="342900" algn="just">
              <a:spcBef>
                <a:spcPts val="0"/>
              </a:spcBef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для презентации\жёлн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737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2738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6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Творчество и дети с ОВЗ</a:t>
            </a:r>
            <a:endParaRPr lang="ru-RU" sz="60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4680520"/>
          </a:xfrm>
        </p:spPr>
        <p:txBody>
          <a:bodyPr>
            <a:normAutofit/>
          </a:bodyPr>
          <a:lstStyle/>
          <a:p>
            <a:pPr marL="0" indent="457200" algn="just"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процессе творческой деятельности с детьми с ОВЗ усиливается ощущение собственной личностной ценности, активно строятся индивидуальные социальные контакты, возникает чувство внутреннего контроля и порядка.  </a:t>
            </a:r>
          </a:p>
          <a:p>
            <a:pPr marL="0" indent="457200" algn="just">
              <a:spcBef>
                <a:spcPts val="0"/>
              </a:spcBef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Творчество помогает справиться с внутренними трудностями, негативными переживаниями, которые кажутся непреодолимыми для ребенка с ОВЗ.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одзаголовок 2"/>
          <p:cNvSpPr txBox="1">
            <a:spLocks/>
          </p:cNvSpPr>
          <p:nvPr/>
        </p:nvSpPr>
        <p:spPr>
          <a:xfrm>
            <a:off x="3275856" y="4941168"/>
            <a:ext cx="4104456" cy="1484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1" i="0" u="none" strike="noStrike" kern="1200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для презентации\жёлн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7372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4680520"/>
          </a:xfrm>
        </p:spPr>
        <p:txBody>
          <a:bodyPr>
            <a:normAutofit/>
          </a:bodyPr>
          <a:lstStyle/>
          <a:p>
            <a:pPr marL="0" indent="457200" algn="just"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одзаголовок 2"/>
          <p:cNvSpPr txBox="1">
            <a:spLocks/>
          </p:cNvSpPr>
          <p:nvPr/>
        </p:nvSpPr>
        <p:spPr>
          <a:xfrm>
            <a:off x="3275856" y="4941168"/>
            <a:ext cx="4104456" cy="1484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1" i="0" u="none" strike="noStrike" kern="1200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196752"/>
            <a:ext cx="849694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Шангараева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Ч.А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Педагог первой квалификационной категории объединения «Удивительный мир». С детьми с ограниченными возможностями здоровья я работаю 15 лет, общий стаж работы 25 лет. А в ЦДТ я работаю пятый год.  В моём объединении 5 детей. Дети с диагнозом ДЦП, ЗПР и ЗПРР. </a:t>
            </a:r>
          </a:p>
          <a:p>
            <a:pPr indent="457200"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Наиболее важным личностным качеством, на мой взгляд, является проявление «мудрого» терпения, то есть необходимо быть чутким, заботливым, оказывать незамедлительную помощь детям, сопереживать в неудачах, вселять уверенность в себе. Он должен любить детей такими, какие они есть. </a:t>
            </a:r>
          </a:p>
          <a:p>
            <a:pPr indent="457200"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Я думаю, педагог для работы с детьми с ОВЗ – это не просто профессия, это особое предназначение, особый склад души. Он ответственен, терпелив, обладает знаниями, мастерством и творческим потенциалом</a:t>
            </a:r>
            <a:r>
              <a:rPr lang="ru-RU" dirty="0"/>
              <a:t>.</a:t>
            </a:r>
          </a:p>
          <a:p>
            <a:pPr indent="457200"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Самое главное я люблю свою работу за то, что она дает мне возможность соприкасаться с миром детства, за неповторимость и непредсказуемость каждого дня, где, отдавая детям частичку своего сердца, я вижу результаты своей работы и с уверенностью могу сказать, что «особенный ребенок, особый педагог» - это единое целое!</a:t>
            </a:r>
          </a:p>
        </p:txBody>
      </p:sp>
    </p:spTree>
    <p:extLst>
      <p:ext uri="{BB962C8B-B14F-4D97-AF65-F5344CB8AC3E}">
        <p14:creationId xmlns:p14="http://schemas.microsoft.com/office/powerpoint/2010/main" val="1836983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ини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457200" y="0"/>
            <a:ext cx="8363272" cy="6126163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                </a:t>
            </a:r>
            <a:endParaRPr lang="ru-RU" sz="2800" dirty="0" smtClean="0"/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1412776"/>
            <a:ext cx="8568952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Программа «Удивительный мир» – это дополнительная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общеобразовательная программа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имеет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социально - педагогическую направленность.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Составитель программы я,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Шангараева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Чулпан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Альнуровна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–педагог дополнительного образования.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уровню освоения программа является общеразвивающей, срок реализации - 5  лет. Допускаются занятия в режиме дистанционного обучения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результате обучения по программе: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Учащийся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за 5 лет обучения узнают: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объекты живой и неживой природы; </a:t>
            </a:r>
          </a:p>
          <a:p>
            <a:pPr lvl="0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 различных природных явлениях, </a:t>
            </a:r>
          </a:p>
          <a:p>
            <a:pPr lvl="0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 свойствах овощей и фруктов, </a:t>
            </a:r>
          </a:p>
          <a:p>
            <a:pPr lvl="0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об основных признаках времён года; </a:t>
            </a:r>
          </a:p>
          <a:p>
            <a:pPr lvl="0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основные праздники; </a:t>
            </a:r>
          </a:p>
          <a:p>
            <a:pPr lvl="0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некоторые правила дорожного движения; 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 также учащийся будут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уметь: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работать с различными материалами для декоративно-прикладного творчества и изобразительного искусства;</a:t>
            </a:r>
          </a:p>
          <a:p>
            <a:pPr lvl="0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следовать устным инструкциям, создавать композиции из готовых изделий; </a:t>
            </a:r>
          </a:p>
          <a:p>
            <a:pPr lvl="0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уметь лепить из пластилина, </a:t>
            </a:r>
          </a:p>
          <a:p>
            <a:pPr lvl="0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лепить из солёного теста;</a:t>
            </a:r>
          </a:p>
          <a:p>
            <a:pPr lvl="0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пользоваться клеем: намазывать его кисточкой тонким слоем на обратную сторону наклеиваемой фигуры прикладывать стороной, намазанной клеем, к листу бумаги и плотно прижимать салфеткой.</a:t>
            </a:r>
          </a:p>
          <a:p>
            <a:pPr indent="457200"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ини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457200" y="0"/>
            <a:ext cx="8363272" cy="6126163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                </a:t>
            </a:r>
            <a:endParaRPr lang="ru-RU" sz="2800" dirty="0" smtClean="0"/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Виды творчества: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Бумагопластика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Изонить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Вышивание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Папье-маше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Лепка из  пластилина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ИЗО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Поделки из природного материала, кожи  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Поделки из бумаги и ниток 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Нетрадиционные техники (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декупаж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витраж)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т.д.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3700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8435280" cy="58655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Мои ученики:1. Мустафин Артур</a:t>
            </a:r>
          </a:p>
          <a:p>
            <a:pPr marL="0" indent="0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Рисунок 2" descr="DSC0037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764704"/>
            <a:ext cx="3816424" cy="2718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Рисунок 3" descr="DSC0032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764704"/>
            <a:ext cx="3708412" cy="2588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558" y="3483006"/>
            <a:ext cx="3732414" cy="2826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483006"/>
            <a:ext cx="3168352" cy="2970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4065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8435280" cy="58655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2. Мустафин Альберт</a:t>
            </a:r>
          </a:p>
          <a:p>
            <a:pPr marL="0" indent="0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141" y="905788"/>
            <a:ext cx="3870179" cy="2379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1797" y="871122"/>
            <a:ext cx="3456384" cy="2515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48" y="3573015"/>
            <a:ext cx="3695972" cy="2771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 descr="C:\Users\дом\Desktop\20191024_11192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762616" y="3787332"/>
            <a:ext cx="3354745" cy="2516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7024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1421</TotalTime>
  <Words>962</Words>
  <Application>Microsoft Office PowerPoint</Application>
  <PresentationFormat>Экран (4:3)</PresentationFormat>
  <Paragraphs>79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  УДИВИТЕЛЬНЫЙ МИР  педагог дополнительного образования  отдела Реабилитации  ЦДТ Вахитовского района г.Казани  Шангараева Чулпан Альнуровна</vt:lpstr>
      <vt:lpstr>Презентация PowerPoint</vt:lpstr>
      <vt:lpstr>Кружок декоративно-прикладного творчества</vt:lpstr>
      <vt:lpstr>Творчество и дети с ОВЗ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RePack by SPecialiST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Группа «Светлячок»</dc:title>
  <dc:creator>Admin</dc:creator>
  <cp:lastModifiedBy>RePack by Diakov</cp:lastModifiedBy>
  <cp:revision>209</cp:revision>
  <dcterms:created xsi:type="dcterms:W3CDTF">2013-09-30T22:23:58Z</dcterms:created>
  <dcterms:modified xsi:type="dcterms:W3CDTF">2020-09-27T19:20:09Z</dcterms:modified>
</cp:coreProperties>
</file>